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Roboto Condensed" charset="0"/>
      <p:regular r:id="rId13"/>
    </p:embeddedFont>
    <p:embeddedFont>
      <p:font typeface="Calibri" pitchFamily="34" charset="0"/>
      <p:regular r:id="rId14"/>
      <p:bold r:id="rId15"/>
      <p:italic r:id="rId16"/>
      <p:boldItalic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75" d="100"/>
          <a:sy n="75" d="100"/>
        </p:scale>
        <p:origin x="60" y="450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D4D4E3-99B8-40F7-977A-84AEB804F56C}" type="datetimeFigureOut">
              <a:rPr lang="en-US" smtClean="0"/>
              <a:t>2/24/2026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6950075"/>
            <a:ext cx="6584950" cy="65833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8F20C4-B798-49BB-8DCF-50DEEB4B7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557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310878"/>
            <a:ext cx="7556421" cy="283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SYNAPSE - SOCIAL MEDIA WEB APPLICATION USING DJANGO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86156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A production-minded full-stack social platform built with Django. Designed to be secure, scalable, and user-friendly — combining modern social features (posts, likes, comments, profiles) with strong authentication, data protection, and maintainable architecture modeled after industry practice.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619291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Presented By - Rajveer Singh (12317715), Haris(12319805), Nashit(12313603), Samad(12319149)</a:t>
            </a:r>
            <a:endParaRPr lang="en-US" sz="1750" dirty="0"/>
          </a:p>
        </p:txBody>
      </p:sp>
      <p:sp>
        <p:nvSpPr>
          <p:cNvPr id="6" name="Rectangle 5"/>
          <p:cNvSpPr/>
          <p:nvPr/>
        </p:nvSpPr>
        <p:spPr>
          <a:xfrm>
            <a:off x="12839700" y="7753350"/>
            <a:ext cx="1657350" cy="342900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0057" y="1226225"/>
            <a:ext cx="7352467" cy="6104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0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CONCLUSION &amp; NEXT STEPS</a:t>
            </a:r>
            <a:endParaRPr lang="en-US" sz="3800" dirty="0"/>
          </a:p>
        </p:txBody>
      </p:sp>
      <p:sp>
        <p:nvSpPr>
          <p:cNvPr id="4" name="Text 1"/>
          <p:cNvSpPr/>
          <p:nvPr/>
        </p:nvSpPr>
        <p:spPr>
          <a:xfrm>
            <a:off x="6170057" y="2088952"/>
            <a:ext cx="7776686" cy="872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5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The project demonstrates a secure, scalable social media reference built with Django. Next steps: add rate-limited APIs, CI/CD with security scans, automated tests for auth flows, performance profiling, and deployment hardening (HTTPS, HSTS, secrets management).</a:t>
            </a:r>
            <a:endParaRPr lang="en-US" sz="1500" dirty="0"/>
          </a:p>
        </p:txBody>
      </p:sp>
      <p:sp>
        <p:nvSpPr>
          <p:cNvPr id="5" name="Shape 2"/>
          <p:cNvSpPr/>
          <p:nvPr/>
        </p:nvSpPr>
        <p:spPr>
          <a:xfrm>
            <a:off x="6170057" y="3150751"/>
            <a:ext cx="781407" cy="1172051"/>
          </a:xfrm>
          <a:prstGeom prst="roundRect">
            <a:avLst>
              <a:gd name="adj" fmla="val 360004"/>
            </a:avLst>
          </a:prstGeom>
          <a:solidFill>
            <a:srgbClr val="C8CAC1">
              <a:alpha val="50000"/>
            </a:srgbClr>
          </a:solidFill>
          <a:ln/>
        </p:spPr>
      </p:sp>
      <p:sp>
        <p:nvSpPr>
          <p:cNvPr id="7" name="Text 3"/>
          <p:cNvSpPr/>
          <p:nvPr/>
        </p:nvSpPr>
        <p:spPr>
          <a:xfrm>
            <a:off x="7119699" y="3346013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DEPLOY</a:t>
            </a:r>
            <a:endParaRPr lang="en-US" sz="1900" dirty="0"/>
          </a:p>
        </p:txBody>
      </p:sp>
      <p:sp>
        <p:nvSpPr>
          <p:cNvPr id="8" name="Text 4"/>
          <p:cNvSpPr/>
          <p:nvPr/>
        </p:nvSpPr>
        <p:spPr>
          <a:xfrm>
            <a:off x="7119699" y="3752017"/>
            <a:ext cx="6827044" cy="290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5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Containerize, add TLS, and stage rollout with monitoring.</a:t>
            </a:r>
            <a:endParaRPr lang="en-US" sz="1500" dirty="0"/>
          </a:p>
        </p:txBody>
      </p:sp>
      <p:sp>
        <p:nvSpPr>
          <p:cNvPr id="9" name="Shape 5"/>
          <p:cNvSpPr/>
          <p:nvPr/>
        </p:nvSpPr>
        <p:spPr>
          <a:xfrm>
            <a:off x="6170057" y="4491038"/>
            <a:ext cx="781407" cy="1172051"/>
          </a:xfrm>
          <a:prstGeom prst="roundRect">
            <a:avLst>
              <a:gd name="adj" fmla="val 360004"/>
            </a:avLst>
          </a:prstGeom>
          <a:solidFill>
            <a:srgbClr val="C8CAC1">
              <a:alpha val="50000"/>
            </a:srgbClr>
          </a:solidFill>
          <a:ln/>
        </p:spPr>
      </p:sp>
      <p:sp>
        <p:nvSpPr>
          <p:cNvPr id="11" name="Text 6"/>
          <p:cNvSpPr/>
          <p:nvPr/>
        </p:nvSpPr>
        <p:spPr>
          <a:xfrm>
            <a:off x="7119699" y="4686300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HARDEN</a:t>
            </a:r>
            <a:endParaRPr lang="en-US" sz="1900" dirty="0"/>
          </a:p>
        </p:txBody>
      </p:sp>
      <p:sp>
        <p:nvSpPr>
          <p:cNvPr id="12" name="Text 7"/>
          <p:cNvSpPr/>
          <p:nvPr/>
        </p:nvSpPr>
        <p:spPr>
          <a:xfrm>
            <a:off x="7119699" y="5092303"/>
            <a:ext cx="6827044" cy="290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5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Pen-test, secret rotation, and 3rd-party dependency auditing.</a:t>
            </a:r>
            <a:endParaRPr lang="en-US" sz="1500" dirty="0"/>
          </a:p>
        </p:txBody>
      </p:sp>
      <p:sp>
        <p:nvSpPr>
          <p:cNvPr id="13" name="Shape 8"/>
          <p:cNvSpPr/>
          <p:nvPr/>
        </p:nvSpPr>
        <p:spPr>
          <a:xfrm>
            <a:off x="6170057" y="5831324"/>
            <a:ext cx="781407" cy="1172051"/>
          </a:xfrm>
          <a:prstGeom prst="roundRect">
            <a:avLst>
              <a:gd name="adj" fmla="val 360004"/>
            </a:avLst>
          </a:prstGeom>
          <a:solidFill>
            <a:srgbClr val="C8CAC1">
              <a:alpha val="50000"/>
            </a:srgbClr>
          </a:solidFill>
          <a:ln/>
        </p:spPr>
      </p:sp>
      <p:sp>
        <p:nvSpPr>
          <p:cNvPr id="15" name="Text 9"/>
          <p:cNvSpPr/>
          <p:nvPr/>
        </p:nvSpPr>
        <p:spPr>
          <a:xfrm>
            <a:off x="7119699" y="6026587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SCALE</a:t>
            </a:r>
            <a:endParaRPr lang="en-US" sz="1900" dirty="0"/>
          </a:p>
        </p:txBody>
      </p:sp>
      <p:sp>
        <p:nvSpPr>
          <p:cNvPr id="16" name="Text 10"/>
          <p:cNvSpPr/>
          <p:nvPr/>
        </p:nvSpPr>
        <p:spPr>
          <a:xfrm>
            <a:off x="7119699" y="6432590"/>
            <a:ext cx="6827044" cy="290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5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Optimize queries, caching for feeds, and prepare horizontal scaling strategies.</a:t>
            </a:r>
            <a:endParaRPr lang="en-US" sz="1500" dirty="0"/>
          </a:p>
        </p:txBody>
      </p:sp>
      <p:sp>
        <p:nvSpPr>
          <p:cNvPr id="17" name="Rectangle 16"/>
          <p:cNvSpPr/>
          <p:nvPr/>
        </p:nvSpPr>
        <p:spPr>
          <a:xfrm>
            <a:off x="12839700" y="7753350"/>
            <a:ext cx="1657350" cy="342900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07225"/>
            <a:ext cx="5337334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PROBLEM STATEMENT</a:t>
            </a:r>
            <a:endParaRPr lang="en-US" sz="35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627828"/>
            <a:ext cx="1205984" cy="74533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283262" y="2627828"/>
            <a:ext cx="266914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AUTHENTICATION RISKS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2283262" y="3472577"/>
            <a:ext cx="266914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Many beginner apps use weak login flows, exposing accounts to brute-force and credential stuffing attacks.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2627828"/>
            <a:ext cx="1205984" cy="74533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725364" y="2627828"/>
            <a:ext cx="2669143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DATA PROTECTION GAPS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6725364" y="3826907"/>
            <a:ext cx="2669143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Improper handling of sensitive data (unencrypted secrets, missing validation) risks user privacy and compliance.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7995" y="2627828"/>
            <a:ext cx="1205984" cy="74533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1167467" y="2627828"/>
            <a:ext cx="266914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SCALABILITY &amp; UX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1167467" y="3472577"/>
            <a:ext cx="266914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Social features must be responsive and resilient under load while preserving security controls.</a:t>
            </a:r>
            <a:endParaRPr lang="en-US" sz="1750" dirty="0"/>
          </a:p>
        </p:txBody>
      </p:sp>
      <p:sp>
        <p:nvSpPr>
          <p:cNvPr id="12" name="Text 7"/>
          <p:cNvSpPr/>
          <p:nvPr/>
        </p:nvSpPr>
        <p:spPr>
          <a:xfrm>
            <a:off x="793790" y="5896570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This project demonstrates a secure reference implementation addressing these gaps: hardened auth, access controls, safe data handling, and modern interactive UX.</a:t>
            </a:r>
            <a:endParaRPr lang="en-US" sz="1750" dirty="0"/>
          </a:p>
        </p:txBody>
      </p:sp>
      <p:sp>
        <p:nvSpPr>
          <p:cNvPr id="13" name="Rectangle 12"/>
          <p:cNvSpPr/>
          <p:nvPr/>
        </p:nvSpPr>
        <p:spPr>
          <a:xfrm>
            <a:off x="12839700" y="7753350"/>
            <a:ext cx="1657350" cy="342900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60740"/>
            <a:ext cx="5340072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PROJECT OBJECTIVES</a:t>
            </a:r>
            <a:endParaRPr lang="en-US" sz="3550" dirty="0"/>
          </a:p>
        </p:txBody>
      </p:sp>
      <p:sp>
        <p:nvSpPr>
          <p:cNvPr id="4" name="Shape 1"/>
          <p:cNvSpPr/>
          <p:nvPr/>
        </p:nvSpPr>
        <p:spPr>
          <a:xfrm>
            <a:off x="6280190" y="2067877"/>
            <a:ext cx="3664744" cy="2387084"/>
          </a:xfrm>
          <a:prstGeom prst="roundRect">
            <a:avLst>
              <a:gd name="adj" fmla="val 1425"/>
            </a:avLst>
          </a:prstGeom>
          <a:solidFill>
            <a:srgbClr val="C8CAC1">
              <a:alpha val="50000"/>
            </a:srgbClr>
          </a:solidFill>
          <a:ln/>
        </p:spPr>
      </p:sp>
      <p:sp>
        <p:nvSpPr>
          <p:cNvPr id="5" name="Text 2"/>
          <p:cNvSpPr/>
          <p:nvPr/>
        </p:nvSpPr>
        <p:spPr>
          <a:xfrm>
            <a:off x="6507004" y="2294692"/>
            <a:ext cx="3211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SECURE AUTHENTICATION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3139440"/>
            <a:ext cx="3211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Implement email verification, MFA, brute-force protection, and safe password workflows.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748" y="2067877"/>
            <a:ext cx="3664863" cy="2387084"/>
          </a:xfrm>
          <a:prstGeom prst="roundRect">
            <a:avLst>
              <a:gd name="adj" fmla="val 1425"/>
            </a:avLst>
          </a:prstGeom>
          <a:solidFill>
            <a:srgbClr val="C8CAC1">
              <a:alpha val="50000"/>
            </a:srgbClr>
          </a:solidFill>
          <a:ln/>
        </p:spPr>
      </p:sp>
      <p:sp>
        <p:nvSpPr>
          <p:cNvPr id="8" name="Text 5"/>
          <p:cNvSpPr/>
          <p:nvPr/>
        </p:nvSpPr>
        <p:spPr>
          <a:xfrm>
            <a:off x="10398562" y="2294692"/>
            <a:ext cx="321123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AUTHORIZATION &amp; ACCESS CONTROL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98562" y="3139440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Role-aware endpoints, per-object permissions for posts and profiles.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4681776"/>
            <a:ext cx="3664744" cy="2387084"/>
          </a:xfrm>
          <a:prstGeom prst="roundRect">
            <a:avLst>
              <a:gd name="adj" fmla="val 1425"/>
            </a:avLst>
          </a:prstGeom>
          <a:solidFill>
            <a:srgbClr val="C8CAC1">
              <a:alpha val="50000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6507004" y="4908590"/>
            <a:ext cx="3211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INTERACTIVE SOCIAL FEATURES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07004" y="5753338"/>
            <a:ext cx="3211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Create/like/comment flows with responsive updates (AJAX) and optimistic UI patterns.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0171748" y="4681776"/>
            <a:ext cx="3664863" cy="2387084"/>
          </a:xfrm>
          <a:prstGeom prst="roundRect">
            <a:avLst>
              <a:gd name="adj" fmla="val 1425"/>
            </a:avLst>
          </a:prstGeom>
          <a:solidFill>
            <a:srgbClr val="C8CAC1">
              <a:alpha val="50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10398562" y="4908590"/>
            <a:ext cx="321123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SCALABLE ARCHITECTURE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398562" y="5753338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Django MVT separation, modular apps, and database indexing for performance.</a:t>
            </a:r>
            <a:endParaRPr lang="en-US" sz="1750" dirty="0"/>
          </a:p>
        </p:txBody>
      </p:sp>
      <p:sp>
        <p:nvSpPr>
          <p:cNvPr id="16" name="Rectangle 15"/>
          <p:cNvSpPr/>
          <p:nvPr/>
        </p:nvSpPr>
        <p:spPr>
          <a:xfrm>
            <a:off x="12839700" y="7753350"/>
            <a:ext cx="1657350" cy="342900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630329" y="1385292"/>
            <a:ext cx="3025259" cy="339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TECHNOLOGY STACK</a:t>
            </a:r>
            <a:endParaRPr lang="en-US" sz="21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0329" y="2678192"/>
            <a:ext cx="5974318" cy="333446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943499" y="2379107"/>
            <a:ext cx="1697355" cy="2121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BACKEND</a:t>
            </a:r>
            <a:endParaRPr lang="en-US" sz="1300" dirty="0"/>
          </a:p>
        </p:txBody>
      </p:sp>
      <p:sp>
        <p:nvSpPr>
          <p:cNvPr id="6" name="Text 2"/>
          <p:cNvSpPr/>
          <p:nvPr/>
        </p:nvSpPr>
        <p:spPr>
          <a:xfrm>
            <a:off x="8943499" y="2672477"/>
            <a:ext cx="3064073" cy="3474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Python 3.10+ with Django framework — clear URL routing, models, and reusable apps.</a:t>
            </a:r>
            <a:endParaRPr lang="en-US" sz="1050" dirty="0"/>
          </a:p>
        </p:txBody>
      </p:sp>
      <p:sp>
        <p:nvSpPr>
          <p:cNvPr id="8" name="Text 3"/>
          <p:cNvSpPr/>
          <p:nvPr/>
        </p:nvSpPr>
        <p:spPr>
          <a:xfrm>
            <a:off x="8943499" y="3623429"/>
            <a:ext cx="1697355" cy="2121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DATABASE</a:t>
            </a:r>
            <a:endParaRPr lang="en-US" sz="1300" dirty="0"/>
          </a:p>
        </p:txBody>
      </p:sp>
      <p:sp>
        <p:nvSpPr>
          <p:cNvPr id="9" name="Text 4"/>
          <p:cNvSpPr/>
          <p:nvPr/>
        </p:nvSpPr>
        <p:spPr>
          <a:xfrm>
            <a:off x="8943499" y="3916799"/>
            <a:ext cx="3064073" cy="3474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MySQL with careful schema design, indices for feed queries, and migrations for schema control.</a:t>
            </a:r>
            <a:endParaRPr lang="en-US" sz="1050" dirty="0"/>
          </a:p>
        </p:txBody>
      </p:sp>
      <p:sp>
        <p:nvSpPr>
          <p:cNvPr id="11" name="Text 5"/>
          <p:cNvSpPr/>
          <p:nvPr/>
        </p:nvSpPr>
        <p:spPr>
          <a:xfrm>
            <a:off x="8943499" y="4867751"/>
            <a:ext cx="1697355" cy="2121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SECURITY</a:t>
            </a:r>
            <a:endParaRPr lang="en-US" sz="1300" dirty="0"/>
          </a:p>
        </p:txBody>
      </p:sp>
      <p:sp>
        <p:nvSpPr>
          <p:cNvPr id="12" name="Text 6"/>
          <p:cNvSpPr/>
          <p:nvPr/>
        </p:nvSpPr>
        <p:spPr>
          <a:xfrm>
            <a:off x="8943499" y="5161121"/>
            <a:ext cx="3064073" cy="3474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Django auth + django-axes (brute-force protection), PyOTP for TOTP 2FA, python-dotenv for secrets.</a:t>
            </a:r>
            <a:endParaRPr lang="en-US" sz="1050" dirty="0"/>
          </a:p>
        </p:txBody>
      </p:sp>
      <p:sp>
        <p:nvSpPr>
          <p:cNvPr id="14" name="Text 7"/>
          <p:cNvSpPr/>
          <p:nvPr/>
        </p:nvSpPr>
        <p:spPr>
          <a:xfrm>
            <a:off x="8943499" y="6112073"/>
            <a:ext cx="1697355" cy="2121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FRONTEND</a:t>
            </a:r>
            <a:endParaRPr lang="en-US" sz="1300" dirty="0"/>
          </a:p>
        </p:txBody>
      </p:sp>
      <p:sp>
        <p:nvSpPr>
          <p:cNvPr id="15" name="Text 8"/>
          <p:cNvSpPr/>
          <p:nvPr/>
        </p:nvSpPr>
        <p:spPr>
          <a:xfrm>
            <a:off x="8943499" y="6405443"/>
            <a:ext cx="3064073" cy="3474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HTML, CSS, Bootstrap for responsive UI; AJAX for like/comment interactions and partial updates.</a:t>
            </a:r>
            <a:endParaRPr lang="en-US" sz="1050" dirty="0"/>
          </a:p>
        </p:txBody>
      </p:sp>
      <p:sp>
        <p:nvSpPr>
          <p:cNvPr id="16" name="Rectangle 15"/>
          <p:cNvSpPr/>
          <p:nvPr/>
        </p:nvSpPr>
        <p:spPr>
          <a:xfrm>
            <a:off x="12839700" y="7753350"/>
            <a:ext cx="1657350" cy="342900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487" y="835343"/>
            <a:ext cx="12935307" cy="557795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717942" y="5355512"/>
            <a:ext cx="2934563" cy="366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300" b="1" dirty="0">
                <a:solidFill>
                  <a:srgbClr val="FFFFF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MODEL &amp; DB</a:t>
            </a:r>
            <a:endParaRPr lang="en-US" sz="2300" dirty="0"/>
          </a:p>
        </p:txBody>
      </p:sp>
      <p:sp>
        <p:nvSpPr>
          <p:cNvPr id="4" name="Text 1"/>
          <p:cNvSpPr/>
          <p:nvPr/>
        </p:nvSpPr>
        <p:spPr>
          <a:xfrm>
            <a:off x="1717942" y="4064304"/>
            <a:ext cx="2934563" cy="366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300" b="1" dirty="0">
                <a:solidFill>
                  <a:srgbClr val="FFFFF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VIEW LOGIC</a:t>
            </a:r>
            <a:endParaRPr lang="en-US" sz="2300" dirty="0"/>
          </a:p>
        </p:txBody>
      </p:sp>
      <p:sp>
        <p:nvSpPr>
          <p:cNvPr id="5" name="Text 2"/>
          <p:cNvSpPr/>
          <p:nvPr/>
        </p:nvSpPr>
        <p:spPr>
          <a:xfrm>
            <a:off x="1717942" y="2786139"/>
            <a:ext cx="2934563" cy="366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300" b="1" dirty="0">
                <a:solidFill>
                  <a:srgbClr val="FFFFF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URL ROUTING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1717942" y="1494932"/>
            <a:ext cx="2934563" cy="366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300" b="1" dirty="0">
                <a:solidFill>
                  <a:srgbClr val="FFFFF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USER REQUEST</a:t>
            </a:r>
            <a:endParaRPr lang="en-US" sz="2300" dirty="0"/>
          </a:p>
        </p:txBody>
      </p:sp>
      <p:sp>
        <p:nvSpPr>
          <p:cNvPr id="7" name="Text 4"/>
          <p:cNvSpPr/>
          <p:nvPr/>
        </p:nvSpPr>
        <p:spPr>
          <a:xfrm>
            <a:off x="793790" y="6668453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System architecture follows Django's MVT pattern. Clear separation of concerns keeps business logic in views, data in models, and presentation in templates — simplifying testing, maintenance, and horizontal scaling.</a:t>
            </a:r>
            <a:endParaRPr lang="en-US" sz="1750" dirty="0"/>
          </a:p>
        </p:txBody>
      </p:sp>
      <p:sp>
        <p:nvSpPr>
          <p:cNvPr id="8" name="Rectangle 7"/>
          <p:cNvSpPr/>
          <p:nvPr/>
        </p:nvSpPr>
        <p:spPr>
          <a:xfrm>
            <a:off x="12839700" y="7753350"/>
            <a:ext cx="1657350" cy="342900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99210"/>
            <a:ext cx="8230791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KEY FEATURES (SECURITY-FIRST)</a:t>
            </a:r>
            <a:endParaRPr lang="en-US" sz="35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319814"/>
            <a:ext cx="1341120" cy="16764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4279702"/>
            <a:ext cx="3048000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REGISTRATION &amp; EMAIL VERIFICATION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478780"/>
            <a:ext cx="304800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Account activation via tokenized email links to prevent fake accounts and enforce contactability.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5278" y="2319814"/>
            <a:ext cx="1341120" cy="167640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125278" y="4279702"/>
            <a:ext cx="304811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TWO-FACTOR AUTHENTICATION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4125278" y="5124450"/>
            <a:ext cx="304811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Optional TOTP (PyOTP) for stronger account protection; backup codes and enforced re-auth for sensitive actions.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56884" y="2319814"/>
            <a:ext cx="1341120" cy="167640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456884" y="4279702"/>
            <a:ext cx="304811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BRUTE-FORCE PROTECTION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7456884" y="5124450"/>
            <a:ext cx="304811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django-axes integration limits failed attempts, locks risky IPs, and logs incidents for monitoring.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88491" y="2319814"/>
            <a:ext cx="1341120" cy="167640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0788491" y="4279702"/>
            <a:ext cx="304811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SECURE PASSWORD RESET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10788491" y="5124450"/>
            <a:ext cx="304811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Time-limited tokens, one-time use, and email confirmation to reduce account takeover risk.</a:t>
            </a:r>
            <a:endParaRPr lang="en-US" sz="1750" dirty="0"/>
          </a:p>
        </p:txBody>
      </p:sp>
      <p:sp>
        <p:nvSpPr>
          <p:cNvPr id="15" name="Rectangle 14"/>
          <p:cNvSpPr/>
          <p:nvPr/>
        </p:nvSpPr>
        <p:spPr>
          <a:xfrm>
            <a:off x="12839700" y="7753350"/>
            <a:ext cx="1657350" cy="342900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87573" y="1145262"/>
            <a:ext cx="3358039" cy="4196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0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USER WORKFLOW</a:t>
            </a:r>
            <a:endParaRPr lang="en-US" sz="2600" dirty="0"/>
          </a:p>
        </p:txBody>
      </p:sp>
      <p:sp>
        <p:nvSpPr>
          <p:cNvPr id="5" name="Shape 1"/>
          <p:cNvSpPr/>
          <p:nvPr/>
        </p:nvSpPr>
        <p:spPr>
          <a:xfrm>
            <a:off x="587573" y="2013704"/>
            <a:ext cx="7968853" cy="22860"/>
          </a:xfrm>
          <a:prstGeom prst="rect">
            <a:avLst/>
          </a:prstGeom>
          <a:solidFill>
            <a:srgbClr val="C8CAC1"/>
          </a:solidFill>
          <a:ln/>
        </p:spPr>
      </p:sp>
      <p:sp>
        <p:nvSpPr>
          <p:cNvPr id="6" name="Text 2"/>
          <p:cNvSpPr/>
          <p:nvPr/>
        </p:nvSpPr>
        <p:spPr>
          <a:xfrm>
            <a:off x="587573" y="2143363"/>
            <a:ext cx="2468999" cy="2622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1. REGISTER &amp; VERIFY</a:t>
            </a:r>
            <a:endParaRPr lang="en-US" sz="1650" dirty="0"/>
          </a:p>
        </p:txBody>
      </p:sp>
      <p:sp>
        <p:nvSpPr>
          <p:cNvPr id="7" name="Text 3"/>
          <p:cNvSpPr/>
          <p:nvPr/>
        </p:nvSpPr>
        <p:spPr>
          <a:xfrm>
            <a:off x="587573" y="2480191"/>
            <a:ext cx="7968853" cy="2336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3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User signs up, receives activation email, optionally enables 2FA.</a:t>
            </a:r>
            <a:endParaRPr lang="en-US" sz="1300" dirty="0"/>
          </a:p>
        </p:txBody>
      </p:sp>
      <p:sp>
        <p:nvSpPr>
          <p:cNvPr id="9" name="Shape 4"/>
          <p:cNvSpPr/>
          <p:nvPr/>
        </p:nvSpPr>
        <p:spPr>
          <a:xfrm>
            <a:off x="587573" y="3226237"/>
            <a:ext cx="7968853" cy="22860"/>
          </a:xfrm>
          <a:prstGeom prst="rect">
            <a:avLst/>
          </a:prstGeom>
          <a:solidFill>
            <a:srgbClr val="C8CAC1"/>
          </a:solidFill>
          <a:ln/>
        </p:spPr>
      </p:sp>
      <p:sp>
        <p:nvSpPr>
          <p:cNvPr id="10" name="Text 5"/>
          <p:cNvSpPr/>
          <p:nvPr/>
        </p:nvSpPr>
        <p:spPr>
          <a:xfrm>
            <a:off x="587573" y="3355896"/>
            <a:ext cx="3205639" cy="2622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2. AUTHENTICATE SECURELY</a:t>
            </a:r>
            <a:endParaRPr lang="en-US" sz="1650" dirty="0"/>
          </a:p>
        </p:txBody>
      </p:sp>
      <p:sp>
        <p:nvSpPr>
          <p:cNvPr id="11" name="Text 6"/>
          <p:cNvSpPr/>
          <p:nvPr/>
        </p:nvSpPr>
        <p:spPr>
          <a:xfrm>
            <a:off x="587573" y="3692723"/>
            <a:ext cx="7968853" cy="2336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3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Login with username/email, TOTP 2FA if enabled, monitoring for suspicious attempts.</a:t>
            </a:r>
            <a:endParaRPr lang="en-US" sz="1300" dirty="0"/>
          </a:p>
        </p:txBody>
      </p:sp>
      <p:sp>
        <p:nvSpPr>
          <p:cNvPr id="13" name="Shape 7"/>
          <p:cNvSpPr/>
          <p:nvPr/>
        </p:nvSpPr>
        <p:spPr>
          <a:xfrm>
            <a:off x="587573" y="4438769"/>
            <a:ext cx="7968853" cy="22860"/>
          </a:xfrm>
          <a:prstGeom prst="rect">
            <a:avLst/>
          </a:prstGeom>
          <a:solidFill>
            <a:srgbClr val="C8CAC1"/>
          </a:solidFill>
          <a:ln/>
        </p:spPr>
      </p:sp>
      <p:sp>
        <p:nvSpPr>
          <p:cNvPr id="14" name="Text 8"/>
          <p:cNvSpPr/>
          <p:nvPr/>
        </p:nvSpPr>
        <p:spPr>
          <a:xfrm>
            <a:off x="587573" y="4568428"/>
            <a:ext cx="2240399" cy="2622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3. CREATE CONTENT</a:t>
            </a:r>
            <a:endParaRPr lang="en-US" sz="1650" dirty="0"/>
          </a:p>
        </p:txBody>
      </p:sp>
      <p:sp>
        <p:nvSpPr>
          <p:cNvPr id="15" name="Text 9"/>
          <p:cNvSpPr/>
          <p:nvPr/>
        </p:nvSpPr>
        <p:spPr>
          <a:xfrm>
            <a:off x="587573" y="4905256"/>
            <a:ext cx="7968853" cy="2336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3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Upload images, add captions, saved via transactional model operations to avoid partial writes.</a:t>
            </a:r>
            <a:endParaRPr lang="en-US" sz="1300" dirty="0"/>
          </a:p>
        </p:txBody>
      </p:sp>
      <p:sp>
        <p:nvSpPr>
          <p:cNvPr id="17" name="Shape 10"/>
          <p:cNvSpPr/>
          <p:nvPr/>
        </p:nvSpPr>
        <p:spPr>
          <a:xfrm>
            <a:off x="587573" y="5651302"/>
            <a:ext cx="7968853" cy="22860"/>
          </a:xfrm>
          <a:prstGeom prst="rect">
            <a:avLst/>
          </a:prstGeom>
          <a:solidFill>
            <a:srgbClr val="C8CAC1"/>
          </a:solidFill>
          <a:ln/>
        </p:spPr>
      </p:sp>
      <p:sp>
        <p:nvSpPr>
          <p:cNvPr id="18" name="Text 11"/>
          <p:cNvSpPr/>
          <p:nvPr/>
        </p:nvSpPr>
        <p:spPr>
          <a:xfrm>
            <a:off x="587573" y="5780961"/>
            <a:ext cx="2372797" cy="2622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4. INTERACT IN FEED</a:t>
            </a:r>
            <a:endParaRPr lang="en-US" sz="1650" dirty="0"/>
          </a:p>
        </p:txBody>
      </p:sp>
      <p:sp>
        <p:nvSpPr>
          <p:cNvPr id="19" name="Text 12"/>
          <p:cNvSpPr/>
          <p:nvPr/>
        </p:nvSpPr>
        <p:spPr>
          <a:xfrm>
            <a:off x="587573" y="6117788"/>
            <a:ext cx="7968853" cy="2336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3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Likes and comments update via AJAX; optimistic UI keeps the experience snappy while server confirms changes.</a:t>
            </a:r>
            <a:endParaRPr lang="en-US" sz="1300" dirty="0"/>
          </a:p>
        </p:txBody>
      </p:sp>
      <p:sp>
        <p:nvSpPr>
          <p:cNvPr id="20" name="Text 13"/>
          <p:cNvSpPr/>
          <p:nvPr/>
        </p:nvSpPr>
        <p:spPr>
          <a:xfrm>
            <a:off x="587573" y="6617018"/>
            <a:ext cx="7968853" cy="4672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3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Profiles, feed ranking, and privacy controls allow users to manage visibility and interactions while the platform enforces secure defaults.</a:t>
            </a:r>
            <a:endParaRPr lang="en-US" sz="13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0689" y="834390"/>
            <a:ext cx="6318528" cy="536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00"/>
              </a:lnSpc>
              <a:buNone/>
            </a:pPr>
            <a:r>
              <a:rPr lang="en-US" sz="33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CHALLENGES &amp; SOLUTIONS</a:t>
            </a:r>
            <a:endParaRPr lang="en-US" sz="3350" dirty="0"/>
          </a:p>
        </p:txBody>
      </p:sp>
      <p:sp>
        <p:nvSpPr>
          <p:cNvPr id="4" name="Shape 1"/>
          <p:cNvSpPr/>
          <p:nvPr/>
        </p:nvSpPr>
        <p:spPr>
          <a:xfrm>
            <a:off x="750689" y="1902857"/>
            <a:ext cx="3559612" cy="2698313"/>
          </a:xfrm>
          <a:prstGeom prst="roundRect">
            <a:avLst>
              <a:gd name="adj" fmla="val 1192"/>
            </a:avLst>
          </a:prstGeom>
          <a:solidFill>
            <a:srgbClr val="E8E8E3"/>
          </a:solidFill>
          <a:ln w="30480">
            <a:solidFill>
              <a:srgbClr val="C8CAC1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95601" y="2147768"/>
            <a:ext cx="3069788" cy="6703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DATABASE STABILITY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995601" y="3020854"/>
            <a:ext cx="3069788" cy="13354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Issue: connections failed after shutdown. Fix: robust MySQL config, connection pooling, and documented migration steps.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750689" y="4803934"/>
            <a:ext cx="3559612" cy="2363153"/>
          </a:xfrm>
          <a:prstGeom prst="roundRect">
            <a:avLst>
              <a:gd name="adj" fmla="val 1362"/>
            </a:avLst>
          </a:prstGeom>
          <a:solidFill>
            <a:srgbClr val="E8E8E3"/>
          </a:solidFill>
          <a:ln w="30480">
            <a:solidFill>
              <a:srgbClr val="C8CAC1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95601" y="5048845"/>
            <a:ext cx="2681407" cy="3351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UI CONSISTENCY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995601" y="5586770"/>
            <a:ext cx="3069788" cy="13354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Issue: inconsistent post cards. Fix: standardized card component, responsive CSS, and server-side rendering for initial page load.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4841319" y="1902857"/>
            <a:ext cx="3559612" cy="2363153"/>
          </a:xfrm>
          <a:prstGeom prst="roundRect">
            <a:avLst>
              <a:gd name="adj" fmla="val 1362"/>
            </a:avLst>
          </a:prstGeom>
          <a:solidFill>
            <a:srgbClr val="E8E8E3"/>
          </a:solidFill>
          <a:ln w="30480">
            <a:solidFill>
              <a:srgbClr val="C8CAC1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5086231" y="2147768"/>
            <a:ext cx="2681407" cy="3351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DYNAMIC LIKES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5086231" y="2685693"/>
            <a:ext cx="3069788" cy="13354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Issue: slow or inconsistent like counts. Fix: incremental counters, database transactions, and AJAX endpoints with idempotent updates.</a:t>
            </a:r>
            <a:endParaRPr lang="en-US" sz="1650" dirty="0"/>
          </a:p>
        </p:txBody>
      </p:sp>
      <p:sp>
        <p:nvSpPr>
          <p:cNvPr id="13" name="Shape 10"/>
          <p:cNvSpPr/>
          <p:nvPr/>
        </p:nvSpPr>
        <p:spPr>
          <a:xfrm>
            <a:off x="4841319" y="4468773"/>
            <a:ext cx="3559612" cy="2363153"/>
          </a:xfrm>
          <a:prstGeom prst="roundRect">
            <a:avLst>
              <a:gd name="adj" fmla="val 1362"/>
            </a:avLst>
          </a:prstGeom>
          <a:solidFill>
            <a:srgbClr val="E8E8E3"/>
          </a:solidFill>
          <a:ln w="30480">
            <a:solidFill>
              <a:srgbClr val="C8CAC1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5086231" y="4713684"/>
            <a:ext cx="2681407" cy="3351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SECURITY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5086231" y="5251609"/>
            <a:ext cx="3069788" cy="13354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Issue: brute-force attempts. Fix: integrated django-axes, rate limiting, logging, and alerting for anomalous behavior.</a:t>
            </a:r>
            <a:endParaRPr lang="en-US" sz="16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7803" y="685562"/>
            <a:ext cx="5204103" cy="536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00"/>
              </a:lnSpc>
              <a:buNone/>
            </a:pPr>
            <a:r>
              <a:rPr lang="en-US" sz="33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LEARNING OUTCOMES</a:t>
            </a:r>
            <a:endParaRPr lang="en-US" sz="3350" dirty="0"/>
          </a:p>
        </p:txBody>
      </p:sp>
      <p:sp>
        <p:nvSpPr>
          <p:cNvPr id="4" name="Shape 1"/>
          <p:cNvSpPr/>
          <p:nvPr/>
        </p:nvSpPr>
        <p:spPr>
          <a:xfrm>
            <a:off x="6237803" y="1527096"/>
            <a:ext cx="483037" cy="483037"/>
          </a:xfrm>
          <a:prstGeom prst="roundRect">
            <a:avLst>
              <a:gd name="adj" fmla="val 6667"/>
            </a:avLst>
          </a:prstGeom>
          <a:solidFill>
            <a:srgbClr val="C8CAC1">
              <a:alpha val="50000"/>
            </a:srgbClr>
          </a:solidFill>
          <a:ln/>
        </p:spPr>
      </p:sp>
      <p:sp>
        <p:nvSpPr>
          <p:cNvPr id="5" name="Text 2"/>
          <p:cNvSpPr/>
          <p:nvPr/>
        </p:nvSpPr>
        <p:spPr>
          <a:xfrm>
            <a:off x="6923961" y="1600795"/>
            <a:ext cx="5153501" cy="335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PRACTICAL DJANGO DEVELOPMENT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6923961" y="2058114"/>
            <a:ext cx="6955036" cy="6684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Hands-on experience structuring apps, writing migrations, and building RESTful views and templates.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6237803" y="3132892"/>
            <a:ext cx="483037" cy="483037"/>
          </a:xfrm>
          <a:prstGeom prst="roundRect">
            <a:avLst>
              <a:gd name="adj" fmla="val 6667"/>
            </a:avLst>
          </a:prstGeom>
          <a:solidFill>
            <a:srgbClr val="C8CAC1">
              <a:alpha val="50000"/>
            </a:srgbClr>
          </a:solidFill>
          <a:ln/>
        </p:spPr>
      </p:sp>
      <p:sp>
        <p:nvSpPr>
          <p:cNvPr id="8" name="Text 5"/>
          <p:cNvSpPr/>
          <p:nvPr/>
        </p:nvSpPr>
        <p:spPr>
          <a:xfrm>
            <a:off x="6923961" y="3206591"/>
            <a:ext cx="3201114" cy="335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SECURE AUTH DESIGN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6923961" y="3663910"/>
            <a:ext cx="6955036" cy="6684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Implemented email verification, TOTP 2FA, secure password flows, and integrated middleware to mitigate attacks.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6237803" y="4738688"/>
            <a:ext cx="483037" cy="483037"/>
          </a:xfrm>
          <a:prstGeom prst="roundRect">
            <a:avLst>
              <a:gd name="adj" fmla="val 6667"/>
            </a:avLst>
          </a:prstGeom>
          <a:solidFill>
            <a:srgbClr val="C8CAC1">
              <a:alpha val="50000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6923961" y="4812387"/>
            <a:ext cx="3890010" cy="335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OPERATIONAL READINESS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6923961" y="5269706"/>
            <a:ext cx="6955036" cy="6684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Database tuning, clear deployment steps, environment variable management, and error handling improved reliability.</a:t>
            </a:r>
            <a:endParaRPr lang="en-US" sz="1650" dirty="0"/>
          </a:p>
        </p:txBody>
      </p:sp>
      <p:sp>
        <p:nvSpPr>
          <p:cNvPr id="13" name="Shape 10"/>
          <p:cNvSpPr/>
          <p:nvPr/>
        </p:nvSpPr>
        <p:spPr>
          <a:xfrm>
            <a:off x="6237803" y="6344483"/>
            <a:ext cx="483037" cy="483037"/>
          </a:xfrm>
          <a:prstGeom prst="roundRect">
            <a:avLst>
              <a:gd name="adj" fmla="val 6667"/>
            </a:avLst>
          </a:prstGeom>
          <a:solidFill>
            <a:srgbClr val="C8CAC1">
              <a:alpha val="50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6923961" y="6418183"/>
            <a:ext cx="4216360" cy="335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COLLABORATION &amp; TOOLING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6923961" y="6875502"/>
            <a:ext cx="6955036" cy="6684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Used GitHub for version control, code reviews, and CI-friendly workflows to support team development.</a:t>
            </a:r>
            <a:endParaRPr lang="en-US" sz="1650" dirty="0"/>
          </a:p>
        </p:txBody>
      </p:sp>
      <p:sp>
        <p:nvSpPr>
          <p:cNvPr id="16" name="Rectangle 15"/>
          <p:cNvSpPr/>
          <p:nvPr/>
        </p:nvSpPr>
        <p:spPr>
          <a:xfrm>
            <a:off x="12839700" y="7753350"/>
            <a:ext cx="1657350" cy="342900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792</Words>
  <Application>Microsoft Office PowerPoint</Application>
  <PresentationFormat>Custom</PresentationFormat>
  <Paragraphs>89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Hubot Sans Bold</vt:lpstr>
      <vt:lpstr>Roboto Condensed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Rajveer Singh</dc:creator>
  <cp:lastModifiedBy>ismail - [2010]</cp:lastModifiedBy>
  <cp:revision>4</cp:revision>
  <dcterms:created xsi:type="dcterms:W3CDTF">2026-02-24T16:25:57Z</dcterms:created>
  <dcterms:modified xsi:type="dcterms:W3CDTF">2026-02-24T16:53:59Z</dcterms:modified>
</cp:coreProperties>
</file>